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12192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Noto Sans SC"/>
      <p:regular r:id="rId43"/>
      <p:bold r:id="rId44"/>
    </p:embeddedFont>
    <p:embeddedFont>
      <p:font typeface="Noto Sans TC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j14LkAr5JWBgmp771+MYNz+fxP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NotoSansSC-bold.fntdata"/><Relationship Id="rId21" Type="http://schemas.openxmlformats.org/officeDocument/2006/relationships/slide" Target="slides/slide17.xml"/><Relationship Id="rId43" Type="http://schemas.openxmlformats.org/officeDocument/2006/relationships/font" Target="fonts/NotoSansSC-regular.fntdata"/><Relationship Id="rId24" Type="http://schemas.openxmlformats.org/officeDocument/2006/relationships/slide" Target="slides/slide20.xml"/><Relationship Id="rId46" Type="http://schemas.openxmlformats.org/officeDocument/2006/relationships/font" Target="fonts/NotoSansTC-bold.fntdata"/><Relationship Id="rId23" Type="http://schemas.openxmlformats.org/officeDocument/2006/relationships/slide" Target="slides/slide19.xml"/><Relationship Id="rId45" Type="http://schemas.openxmlformats.org/officeDocument/2006/relationships/font" Target="fonts/NotoSansT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0c219414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b0c219414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_slides">
  <p:cSld name="Cover_slides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ssets.mindshow.fun/themes/whitegreen_plants_simple_20230503/Cover-bg.jpg" id="16" name="Google Shape;1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4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4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talog_slides">
  <p:cSld name="Catalog_slides"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ssets.mindshow.fun/themes/whitegreen_plants_simple_20230503/Catalog-bg.jpg" id="18" name="Google Shape;1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_slides">
  <p:cSld name="End_slides"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ssets.mindshow.fun/themes/whitegreen_plants_simple_20230503/Cover-bg.jpg" id="27" name="Google Shape;2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lab.research.google.com/drive/17g81nt-QF2KFTJh96BRbjWwgivQsD7g5?usp=sharing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lab.research.google.com/drive/1LCpSEPWsV0VFl_YUaQr0aOX0UXGIHdTc?usp=drive_link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lab.research.google.com/drive/19kMinJOiq31jHUKfc7rHMjpm1b6IInCe?usp=sharing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xuebinqin/U-2-Net/blob/master/model/u2net.py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idata.nchu.edu.tw/smarter/nchu/aimodelset/smarter_07_1_1_rprb_20230609_rgmc_v00001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jacobgil/pytorch-grad-cam" TargetMode="External"/><Relationship Id="rId4" Type="http://schemas.openxmlformats.org/officeDocument/2006/relationships/hyperlink" Target="https://github.com/xuebinqin/U-2-Net" TargetMode="External"/><Relationship Id="rId5" Type="http://schemas.openxmlformats.org/officeDocument/2006/relationships/hyperlink" Target="https://jacobgil.github.io/pytorch-gradcam-book/EigenCAM%20for%20YOLO5.html" TargetMode="External"/><Relationship Id="rId6" Type="http://schemas.openxmlformats.org/officeDocument/2006/relationships/hyperlink" Target="https://aidata.nchu.edu.tw/smarter/nchu/aimodelset/smarter_07_1_1_rprb_20230609_rgmc_v00001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819151" y="1625600"/>
            <a:ext cx="6038849" cy="17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4293" u="none" cap="none" strike="noStrik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可解釋 AI 的 Grad-CAM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93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819151" y="3403601"/>
            <a:ext cx="3557271" cy="1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87">
                <a:solidFill>
                  <a:srgbClr val="8DC111"/>
                </a:solidFill>
                <a:latin typeface="Noto Sans TC"/>
                <a:ea typeface="Noto Sans TC"/>
                <a:cs typeface="Noto Sans TC"/>
                <a:sym typeface="Noto Sans TC"/>
              </a:rPr>
              <a:t>Grad-CAM 操作手冊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819151" y="5010151"/>
            <a:ext cx="3971790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67">
                <a:solidFill>
                  <a:srgbClr val="383838"/>
                </a:solidFill>
                <a:latin typeface="Noto Sans TC"/>
                <a:ea typeface="Noto Sans TC"/>
                <a:cs typeface="Noto Sans TC"/>
                <a:sym typeface="Noto Sans TC"/>
              </a:rPr>
              <a:t>主講人：陳婷薇、賴昱丞、陳佳欣</a:t>
            </a:r>
            <a:endParaRPr sz="1867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819151" y="5429250"/>
            <a:ext cx="25908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67">
                <a:solidFill>
                  <a:srgbClr val="383838"/>
                </a:solidFill>
                <a:latin typeface="Noto Sans TC"/>
                <a:ea typeface="Noto Sans TC"/>
                <a:cs typeface="Noto Sans TC"/>
                <a:sym typeface="Noto Sans TC"/>
              </a:rPr>
              <a:t>2024-01-19</a:t>
            </a:r>
            <a:endParaRPr sz="1867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7" name="Google Shape;187;p10"/>
          <p:cNvSpPr txBox="1"/>
          <p:nvPr>
            <p:ph idx="4294967295" type="title"/>
          </p:nvPr>
        </p:nvSpPr>
        <p:spPr>
          <a:xfrm>
            <a:off x="3634451" y="2322894"/>
            <a:ext cx="8137003" cy="1854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TC"/>
              <a:buNone/>
            </a:pPr>
            <a:r>
              <a:rPr b="1" lang="zh-TW">
                <a:latin typeface="Noto Sans TC"/>
                <a:ea typeface="Noto Sans TC"/>
                <a:cs typeface="Noto Sans TC"/>
                <a:sym typeface="Noto Sans TC"/>
              </a:rPr>
              <a:t>影像分類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3" name="Google Shape;193;p11"/>
          <p:cNvSpPr txBox="1"/>
          <p:nvPr/>
        </p:nvSpPr>
        <p:spPr>
          <a:xfrm>
            <a:off x="809470" y="376240"/>
            <a:ext cx="4557658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Grad-CAM 影像分類</a:t>
            </a:r>
            <a:endParaRPr/>
          </a:p>
        </p:txBody>
      </p:sp>
      <p:sp>
        <p:nvSpPr>
          <p:cNvPr id="194" name="Google Shape;194;p11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 txBox="1"/>
          <p:nvPr/>
        </p:nvSpPr>
        <p:spPr>
          <a:xfrm>
            <a:off x="704940" y="1273744"/>
            <a:ext cx="10403810" cy="87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影像分類 Colab 網址：</a:t>
            </a:r>
            <a:endParaRPr sz="18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https://colab.research.google.com/drive/17g81nt-QF2KFTJh96BRbjWwgivQsD7g5?usp=sharing</a:t>
            </a:r>
            <a:endParaRPr sz="18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96" name="Google Shape;196;p11"/>
          <p:cNvSpPr/>
          <p:nvPr/>
        </p:nvSpPr>
        <p:spPr>
          <a:xfrm flipH="1" rot="10800000">
            <a:off x="6113684" y="5120246"/>
            <a:ext cx="769729" cy="3268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1081680" y="2357690"/>
            <a:ext cx="5416868" cy="1135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為什麼模型能分辨圖像是什麼動物？</a:t>
            </a:r>
            <a:endParaRPr sz="24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目標：使用熱力圖瞭解模型關注的區域</a:t>
            </a:r>
            <a:endParaRPr/>
          </a:p>
        </p:txBody>
      </p:sp>
      <p:pic>
        <p:nvPicPr>
          <p:cNvPr id="198" name="Google Shape;19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5333" y="4270933"/>
            <a:ext cx="2971795" cy="202543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/>
          <p:cNvSpPr txBox="1"/>
          <p:nvPr/>
        </p:nvSpPr>
        <p:spPr>
          <a:xfrm>
            <a:off x="7629977" y="4806600"/>
            <a:ext cx="328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模型辨識為</a:t>
            </a:r>
            <a:endParaRPr b="1" sz="28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0070C0"/>
                </a:solidFill>
                <a:latin typeface="Noto Sans TC"/>
                <a:ea typeface="Noto Sans TC"/>
                <a:cs typeface="Noto Sans TC"/>
                <a:sym typeface="Noto Sans TC"/>
              </a:rPr>
              <a:t>tiger cat(</a:t>
            </a:r>
            <a:r>
              <a:rPr b="1" lang="zh-TW" sz="2800">
                <a:solidFill>
                  <a:srgbClr val="0070C0"/>
                </a:solidFill>
                <a:latin typeface="Noto Sans TC"/>
                <a:ea typeface="Noto Sans TC"/>
                <a:cs typeface="Noto Sans TC"/>
                <a:sym typeface="Noto Sans TC"/>
              </a:rPr>
              <a:t>虎斑貓</a:t>
            </a:r>
            <a:r>
              <a:rPr b="1" lang="zh-TW" sz="2800">
                <a:solidFill>
                  <a:srgbClr val="0070C0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 b="1" sz="3600">
              <a:solidFill>
                <a:srgbClr val="0070C0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5" name="Google Shape;205;p12"/>
          <p:cNvSpPr txBox="1"/>
          <p:nvPr/>
        </p:nvSpPr>
        <p:spPr>
          <a:xfrm>
            <a:off x="809470" y="376240"/>
            <a:ext cx="4575291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下載 grad-cam 套件</a:t>
            </a:r>
            <a:endParaRPr/>
          </a:p>
        </p:txBody>
      </p:sp>
      <p:sp>
        <p:nvSpPr>
          <p:cNvPr id="206" name="Google Shape;206;p12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2"/>
          <p:cNvPicPr preferRelativeResize="0"/>
          <p:nvPr/>
        </p:nvPicPr>
        <p:blipFill rotWithShape="1">
          <a:blip r:embed="rId3">
            <a:alphaModFix/>
          </a:blip>
          <a:srcRect b="0" l="10494" r="0" t="0"/>
          <a:stretch/>
        </p:blipFill>
        <p:spPr>
          <a:xfrm>
            <a:off x="4155848" y="2694214"/>
            <a:ext cx="3880304" cy="73478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 txBox="1"/>
          <p:nvPr/>
        </p:nvSpPr>
        <p:spPr>
          <a:xfrm>
            <a:off x="922023" y="1437069"/>
            <a:ext cx="5918608" cy="5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使用「</a:t>
            </a:r>
            <a:r>
              <a:rPr lang="zh-TW" sz="2400">
                <a:solidFill>
                  <a:srgbClr val="0070C0"/>
                </a:solidFill>
                <a:latin typeface="Noto Sans TC"/>
                <a:ea typeface="Noto Sans TC"/>
                <a:cs typeface="Noto Sans TC"/>
                <a:sym typeface="Noto Sans TC"/>
              </a:rPr>
              <a:t>!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pip install </a:t>
            </a:r>
            <a:r>
              <a:rPr lang="zh-TW" sz="24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grad-cam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」就可以安裝</a:t>
            </a:r>
            <a:endParaRPr/>
          </a:p>
        </p:txBody>
      </p:sp>
      <p:pic>
        <p:nvPicPr>
          <p:cNvPr id="209" name="Google Shape;2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5728" y="3865413"/>
            <a:ext cx="6781800" cy="18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2"/>
          <p:cNvSpPr/>
          <p:nvPr/>
        </p:nvSpPr>
        <p:spPr>
          <a:xfrm>
            <a:off x="2806700" y="5290305"/>
            <a:ext cx="2766786" cy="32045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3405263" y="5720744"/>
            <a:ext cx="1569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代表安裝成功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600" y="2819709"/>
            <a:ext cx="3498613" cy="235715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8" name="Google Shape;218;p13"/>
          <p:cNvSpPr txBox="1"/>
          <p:nvPr/>
        </p:nvSpPr>
        <p:spPr>
          <a:xfrm>
            <a:off x="809470" y="376240"/>
            <a:ext cx="4019049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下載貓狗測試圖片</a:t>
            </a: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922023" y="2103496"/>
            <a:ext cx="7994496" cy="5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使用「</a:t>
            </a:r>
            <a:r>
              <a:rPr lang="zh-TW" sz="2400">
                <a:solidFill>
                  <a:srgbClr val="0070C0"/>
                </a:solidFill>
                <a:latin typeface="Noto Sans TC"/>
                <a:ea typeface="Noto Sans TC"/>
                <a:cs typeface="Noto Sans TC"/>
                <a:sym typeface="Noto Sans TC"/>
              </a:rPr>
              <a:t>!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wget </a:t>
            </a:r>
            <a:r>
              <a:rPr lang="zh-TW" sz="2400">
                <a:solidFill>
                  <a:schemeClr val="accent1"/>
                </a:solidFill>
                <a:latin typeface="Noto Sans TC"/>
                <a:ea typeface="Noto Sans TC"/>
                <a:cs typeface="Noto Sans TC"/>
                <a:sym typeface="Noto Sans TC"/>
              </a:rPr>
              <a:t>網址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 -O </a:t>
            </a:r>
            <a:r>
              <a:rPr lang="zh-TW" sz="24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檔案名稱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」指令就可以下載指定圖片</a:t>
            </a: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9182483" y="4206973"/>
            <a:ext cx="1030899" cy="597501"/>
          </a:xfrm>
          <a:prstGeom prst="roundRect">
            <a:avLst>
              <a:gd fmla="val 2651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8892313" y="5179376"/>
            <a:ext cx="2442912" cy="87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下載後會存在目前虛擬環境的安料夾</a:t>
            </a:r>
            <a:endParaRPr/>
          </a:p>
        </p:txBody>
      </p:sp>
      <p:pic>
        <p:nvPicPr>
          <p:cNvPr id="223" name="Google Shape;22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886" y="2819709"/>
            <a:ext cx="7772400" cy="370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3"/>
          <p:cNvSpPr txBox="1"/>
          <p:nvPr/>
        </p:nvSpPr>
        <p:spPr>
          <a:xfrm>
            <a:off x="922023" y="1437069"/>
            <a:ext cx="7614585" cy="5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執行程式區塊「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2. 下載測試資料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」下載貓狗測試圖片：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0" name="Google Shape;230;p14"/>
          <p:cNvSpPr txBox="1"/>
          <p:nvPr/>
        </p:nvSpPr>
        <p:spPr>
          <a:xfrm>
            <a:off x="809470" y="376240"/>
            <a:ext cx="2101857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影像分類</a:t>
            </a:r>
            <a:endParaRPr/>
          </a:p>
        </p:txBody>
      </p:sp>
      <p:sp>
        <p:nvSpPr>
          <p:cNvPr id="231" name="Google Shape;231;p14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922023" y="1437069"/>
            <a:ext cx="11269977" cy="5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執行程式區塊「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3. 推論影像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」載入 RestNet 預訓練分類模型推論是什麼圖片</a:t>
            </a:r>
            <a:endParaRPr/>
          </a:p>
        </p:txBody>
      </p:sp>
      <p:sp>
        <p:nvSpPr>
          <p:cNvPr id="233" name="Google Shape;233;p14"/>
          <p:cNvSpPr txBox="1"/>
          <p:nvPr/>
        </p:nvSpPr>
        <p:spPr>
          <a:xfrm>
            <a:off x="8008883" y="294815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8531" y="3317484"/>
            <a:ext cx="3575269" cy="2436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4"/>
          <p:cNvGrpSpPr/>
          <p:nvPr/>
        </p:nvGrpSpPr>
        <p:grpSpPr>
          <a:xfrm>
            <a:off x="2590993" y="3358895"/>
            <a:ext cx="4929822" cy="3362579"/>
            <a:chOff x="1470899" y="3429000"/>
            <a:chExt cx="4759271" cy="3122864"/>
          </a:xfrm>
        </p:grpSpPr>
        <p:pic>
          <p:nvPicPr>
            <p:cNvPr id="236" name="Google Shape;236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70899" y="3429000"/>
              <a:ext cx="4759271" cy="31228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14"/>
            <p:cNvSpPr/>
            <p:nvPr/>
          </p:nvSpPr>
          <p:spPr>
            <a:xfrm>
              <a:off x="1736194" y="6262597"/>
              <a:ext cx="675630" cy="214584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8" name="Google Shape;238;p14"/>
          <p:cNvPicPr preferRelativeResize="0"/>
          <p:nvPr/>
        </p:nvPicPr>
        <p:blipFill rotWithShape="1">
          <a:blip r:embed="rId5">
            <a:alphaModFix/>
          </a:blip>
          <a:srcRect b="0" l="527" r="0" t="0"/>
          <a:stretch/>
        </p:blipFill>
        <p:spPr>
          <a:xfrm>
            <a:off x="2590993" y="2182238"/>
            <a:ext cx="4929822" cy="113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4" name="Google Shape;244;p15"/>
          <p:cNvSpPr txBox="1"/>
          <p:nvPr/>
        </p:nvSpPr>
        <p:spPr>
          <a:xfrm>
            <a:off x="809470" y="376240"/>
            <a:ext cx="5892960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取得模型目標卷積層(CNN)</a:t>
            </a:r>
            <a:endParaRPr b="1" sz="3733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922023" y="1437069"/>
            <a:ext cx="10431777" cy="1135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提取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最後一層卷積層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，最後一層卷積層包含高層次、抽象特徵，同時保留足夠的空間訊息，直接反映模型最終的決策</a:t>
            </a:r>
            <a:endParaRPr/>
          </a:p>
        </p:txBody>
      </p:sp>
      <p:sp>
        <p:nvSpPr>
          <p:cNvPr id="247" name="Google Shape;247;p15"/>
          <p:cNvSpPr txBox="1"/>
          <p:nvPr/>
        </p:nvSpPr>
        <p:spPr>
          <a:xfrm>
            <a:off x="5751462" y="2691448"/>
            <a:ext cx="6113104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(conv1): Conv2d(3, 64, kernel_size=(7, 7), stride=(2, 2), padding=(3, 3), bias=False)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...省略...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</a:t>
            </a: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layer4</a:t>
            </a: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Sequential(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...省略...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(</a:t>
            </a: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Bottleneck(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...省略...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(</a:t>
            </a:r>
            <a:r>
              <a:rPr lang="zh-TW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conv3</a:t>
            </a: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Conv2d(512, 2048, kernel_size=(1, 1), stride=(1, 1), bias=False)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(bn3): BatchNorm2d(2048, eps=1e-05, momentum=0.1, affine=True, track_running_stats=True)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(relu): ReLU(inplace=True)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(avgpool): AdaptiveAvgPool2d(output_size=(1, 1))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(fc): Linear(in_features=2048, out_features=1000, bias=True)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8008883" y="294815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806" y="3353594"/>
            <a:ext cx="2742974" cy="688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15"/>
          <p:cNvCxnSpPr/>
          <p:nvPr/>
        </p:nvCxnSpPr>
        <p:spPr>
          <a:xfrm>
            <a:off x="4082780" y="3688394"/>
            <a:ext cx="1305649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51" name="Google Shape;25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004" y="4637169"/>
            <a:ext cx="5422941" cy="105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7" name="Google Shape;257;p16"/>
          <p:cNvSpPr txBox="1"/>
          <p:nvPr/>
        </p:nvSpPr>
        <p:spPr>
          <a:xfrm>
            <a:off x="809470" y="376240"/>
            <a:ext cx="7542449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使用 Grad-CAM 取得模型關注區域</a:t>
            </a:r>
            <a:endParaRPr/>
          </a:p>
        </p:txBody>
      </p:sp>
      <p:sp>
        <p:nvSpPr>
          <p:cNvPr id="258" name="Google Shape;258;p16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6"/>
          <p:cNvSpPr txBox="1"/>
          <p:nvPr/>
        </p:nvSpPr>
        <p:spPr>
          <a:xfrm>
            <a:off x="922023" y="1437069"/>
            <a:ext cx="10431777" cy="1135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執行程式區塊「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4. 使用 Grad-CAM 取得模型關注區域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」可以看到模型關注的點是貓咪所在的區域：</a:t>
            </a:r>
            <a:endParaRPr/>
          </a:p>
        </p:txBody>
      </p:sp>
      <p:sp>
        <p:nvSpPr>
          <p:cNvPr id="260" name="Google Shape;260;p16"/>
          <p:cNvSpPr txBox="1"/>
          <p:nvPr/>
        </p:nvSpPr>
        <p:spPr>
          <a:xfrm>
            <a:off x="8008883" y="294815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6"/>
          <p:cNvSpPr txBox="1"/>
          <p:nvPr/>
        </p:nvSpPr>
        <p:spPr>
          <a:xfrm>
            <a:off x="814647" y="354122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70" y="3222198"/>
            <a:ext cx="6590512" cy="291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8348" y="3157475"/>
            <a:ext cx="3834938" cy="2613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9" name="Google Shape;269;p17"/>
          <p:cNvSpPr txBox="1"/>
          <p:nvPr>
            <p:ph idx="4294967295" type="title"/>
          </p:nvPr>
        </p:nvSpPr>
        <p:spPr>
          <a:xfrm>
            <a:off x="3634451" y="2322894"/>
            <a:ext cx="8137003" cy="1854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TC"/>
              <a:buNone/>
            </a:pPr>
            <a:r>
              <a:rPr b="1" lang="zh-TW">
                <a:latin typeface="Noto Sans TC"/>
                <a:ea typeface="Noto Sans TC"/>
                <a:cs typeface="Noto Sans TC"/>
                <a:sym typeface="Noto Sans TC"/>
              </a:rPr>
              <a:t>物件偵測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5" name="Google Shape;275;p18"/>
          <p:cNvSpPr txBox="1"/>
          <p:nvPr/>
        </p:nvSpPr>
        <p:spPr>
          <a:xfrm>
            <a:off x="809470" y="376240"/>
            <a:ext cx="4557658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Grad-CAM 影像偵測</a:t>
            </a:r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704940" y="1273744"/>
            <a:ext cx="10782119" cy="87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影像偵測 Colab 網址：</a:t>
            </a:r>
            <a:endParaRPr sz="18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https://colab.research.google.com/drive/1LCpSEPWsV0VFl_YUaQr0aOX0UXGIHdTc?usp=drive_link</a:t>
            </a:r>
            <a:endParaRPr sz="18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278" name="Google Shape;2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6310" y="3758735"/>
            <a:ext cx="3584033" cy="27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6754" y="3840235"/>
            <a:ext cx="3415713" cy="256002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8"/>
          <p:cNvSpPr/>
          <p:nvPr/>
        </p:nvSpPr>
        <p:spPr>
          <a:xfrm flipH="1" rot="10800000">
            <a:off x="6113684" y="5120246"/>
            <a:ext cx="769729" cy="3268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1081680" y="2357690"/>
            <a:ext cx="5416868" cy="1135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為什麼模型能框出小狗的位置？</a:t>
            </a:r>
            <a:endParaRPr sz="24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目標：使用熱力圖瞭解模型關注的區域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7" name="Google Shape;287;p19"/>
          <p:cNvSpPr txBox="1"/>
          <p:nvPr/>
        </p:nvSpPr>
        <p:spPr>
          <a:xfrm>
            <a:off x="809470" y="376240"/>
            <a:ext cx="2581156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下載小狗圖</a:t>
            </a: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657" y="3405349"/>
            <a:ext cx="8271333" cy="1840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19"/>
          <p:cNvGrpSpPr/>
          <p:nvPr/>
        </p:nvGrpSpPr>
        <p:grpSpPr>
          <a:xfrm>
            <a:off x="8916519" y="3385639"/>
            <a:ext cx="3002465" cy="2046774"/>
            <a:chOff x="2251706" y="4580203"/>
            <a:chExt cx="3002465" cy="2046774"/>
          </a:xfrm>
        </p:grpSpPr>
        <p:pic>
          <p:nvPicPr>
            <p:cNvPr id="291" name="Google Shape;291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51706" y="4580203"/>
              <a:ext cx="3002465" cy="2046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19"/>
            <p:cNvSpPr/>
            <p:nvPr/>
          </p:nvSpPr>
          <p:spPr>
            <a:xfrm>
              <a:off x="2784764" y="5834084"/>
              <a:ext cx="1025566" cy="275771"/>
            </a:xfrm>
            <a:prstGeom prst="roundRect">
              <a:avLst>
                <a:gd fmla="val 48485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19"/>
          <p:cNvSpPr txBox="1"/>
          <p:nvPr/>
        </p:nvSpPr>
        <p:spPr>
          <a:xfrm>
            <a:off x="8910888" y="5477199"/>
            <a:ext cx="2442912" cy="87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下載後會存在目前虛擬環境的安料夾</a:t>
            </a:r>
            <a:endParaRPr/>
          </a:p>
        </p:txBody>
      </p:sp>
      <p:sp>
        <p:nvSpPr>
          <p:cNvPr id="294" name="Google Shape;294;p19"/>
          <p:cNvSpPr txBox="1"/>
          <p:nvPr/>
        </p:nvSpPr>
        <p:spPr>
          <a:xfrm>
            <a:off x="922023" y="2103496"/>
            <a:ext cx="7994496" cy="5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使用「</a:t>
            </a:r>
            <a:r>
              <a:rPr lang="zh-TW" sz="2400">
                <a:solidFill>
                  <a:srgbClr val="0070C0"/>
                </a:solidFill>
                <a:latin typeface="Noto Sans TC"/>
                <a:ea typeface="Noto Sans TC"/>
                <a:cs typeface="Noto Sans TC"/>
                <a:sym typeface="Noto Sans TC"/>
              </a:rPr>
              <a:t>!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wget </a:t>
            </a:r>
            <a:r>
              <a:rPr lang="zh-TW" sz="2400">
                <a:solidFill>
                  <a:schemeClr val="accent1"/>
                </a:solidFill>
                <a:latin typeface="Noto Sans TC"/>
                <a:ea typeface="Noto Sans TC"/>
                <a:cs typeface="Noto Sans TC"/>
                <a:sym typeface="Noto Sans TC"/>
              </a:rPr>
              <a:t>網址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 -O </a:t>
            </a:r>
            <a:r>
              <a:rPr lang="zh-TW" sz="24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檔案名稱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」指令就可以下載指定圖片</a:t>
            </a:r>
            <a:endParaRPr/>
          </a:p>
        </p:txBody>
      </p:sp>
      <p:sp>
        <p:nvSpPr>
          <p:cNvPr id="295" name="Google Shape;295;p19"/>
          <p:cNvSpPr txBox="1"/>
          <p:nvPr/>
        </p:nvSpPr>
        <p:spPr>
          <a:xfrm>
            <a:off x="922023" y="1437069"/>
            <a:ext cx="7614585" cy="5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執行程式區塊「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3. 小狗圖像偵測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」下載貓狗測試圖片：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3549651" y="571501"/>
            <a:ext cx="68834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CONTENTS 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3549651" y="1797049"/>
            <a:ext cx="7181851" cy="4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rgbClr val="383838"/>
                </a:solidFill>
                <a:latin typeface="Noto Sans TC"/>
                <a:ea typeface="Noto Sans TC"/>
                <a:cs typeface="Noto Sans TC"/>
                <a:sym typeface="Noto Sans TC"/>
              </a:rPr>
              <a:t>模型可視化(Grad-CAM)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rgbClr val="383838"/>
                </a:solidFill>
                <a:latin typeface="Noto Sans TC"/>
                <a:ea typeface="Noto Sans TC"/>
                <a:cs typeface="Noto Sans TC"/>
                <a:sym typeface="Noto Sans TC"/>
              </a:rPr>
              <a:t>實作</a:t>
            </a:r>
            <a:endParaRPr sz="24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13199" lvl="1" marL="73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000"/>
              <a:buFont typeface="Arial"/>
              <a:buChar char="•"/>
            </a:pPr>
            <a:r>
              <a:rPr b="0" i="0" lang="zh-TW" sz="2000" u="none" cap="none" strike="noStrike">
                <a:solidFill>
                  <a:srgbClr val="383838"/>
                </a:solidFill>
                <a:latin typeface="Noto Sans TC"/>
                <a:ea typeface="Noto Sans TC"/>
                <a:cs typeface="Noto Sans TC"/>
                <a:sym typeface="Noto Sans TC"/>
              </a:rPr>
              <a:t>影像分類</a:t>
            </a:r>
            <a:endParaRPr b="0" i="0" sz="2000" u="none" cap="none" strike="noStrike">
              <a:solidFill>
                <a:srgbClr val="383838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13199" lvl="1" marL="73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000"/>
              <a:buFont typeface="Arial"/>
              <a:buChar char="•"/>
            </a:pPr>
            <a:r>
              <a:rPr b="0" i="0" lang="zh-TW" sz="2000" u="none" cap="none" strike="noStrike">
                <a:solidFill>
                  <a:srgbClr val="383838"/>
                </a:solidFill>
                <a:latin typeface="Noto Sans TC"/>
                <a:ea typeface="Noto Sans TC"/>
                <a:cs typeface="Noto Sans TC"/>
                <a:sym typeface="Noto Sans TC"/>
              </a:rPr>
              <a:t>物件偵測</a:t>
            </a:r>
            <a:endParaRPr b="0" i="0" sz="2000" u="none" cap="none" strike="noStrike">
              <a:solidFill>
                <a:srgbClr val="383838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13199" lvl="1" marL="73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000"/>
              <a:buFont typeface="Arial"/>
              <a:buChar char="•"/>
            </a:pPr>
            <a:r>
              <a:rPr b="0" i="0" lang="zh-TW" sz="2000" u="none" cap="none" strike="noStrike">
                <a:solidFill>
                  <a:srgbClr val="383838"/>
                </a:solidFill>
                <a:latin typeface="Noto Sans TC"/>
                <a:ea typeface="Noto Sans TC"/>
                <a:cs typeface="Noto Sans TC"/>
                <a:sym typeface="Noto Sans TC"/>
              </a:rPr>
              <a:t>影像切割</a:t>
            </a:r>
            <a:endParaRPr b="0" i="0" sz="2000" u="none" cap="none" strike="noStrike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400"/>
              <a:buFont typeface="Calibri"/>
              <a:buAutoNum type="arabicPeriod"/>
            </a:pPr>
            <a:r>
              <a:rPr lang="zh-TW" sz="2400">
                <a:solidFill>
                  <a:srgbClr val="383838"/>
                </a:solidFill>
                <a:latin typeface="Noto Sans TC"/>
                <a:ea typeface="Noto Sans TC"/>
                <a:cs typeface="Noto Sans TC"/>
                <a:sym typeface="Noto Sans TC"/>
              </a:rPr>
              <a:t>參考資料</a:t>
            </a:r>
            <a:endParaRPr sz="24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07" name="Google Shape;107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809470" y="376240"/>
            <a:ext cx="2101857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物件偵測</a:t>
            </a:r>
            <a:endParaRPr/>
          </a:p>
        </p:txBody>
      </p:sp>
      <p:sp>
        <p:nvSpPr>
          <p:cNvPr id="302" name="Google Shape;302;p20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0"/>
          <p:cNvSpPr txBox="1"/>
          <p:nvPr/>
        </p:nvSpPr>
        <p:spPr>
          <a:xfrm>
            <a:off x="922023" y="1437069"/>
            <a:ext cx="11094704" cy="5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執行程式區塊「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3. 小狗圖像偵測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」可以使用預訓練模型 YOLOv5 得到以下圖片：</a:t>
            </a:r>
            <a:endParaRPr/>
          </a:p>
        </p:txBody>
      </p:sp>
      <p:pic>
        <p:nvPicPr>
          <p:cNvPr id="304" name="Google Shape;3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3150" y="2749638"/>
            <a:ext cx="3295782" cy="3295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341" y="2864340"/>
            <a:ext cx="7026108" cy="2971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1" name="Google Shape;311;p21"/>
          <p:cNvSpPr txBox="1"/>
          <p:nvPr/>
        </p:nvSpPr>
        <p:spPr>
          <a:xfrm>
            <a:off x="809470" y="376240"/>
            <a:ext cx="5892960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取得模型目標卷積層(CNN)</a:t>
            </a:r>
            <a:endParaRPr b="1" sz="3733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12" name="Google Shape;312;p21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922023" y="1437069"/>
            <a:ext cx="10431777" cy="5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如同影像分類的做法，繪製熱力圖提取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最後一層卷積層</a:t>
            </a:r>
            <a:endParaRPr sz="24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6004405" y="2333143"/>
            <a:ext cx="5212389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AutoShape(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</a:t>
            </a:r>
            <a:r>
              <a:rPr lang="zh-TW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DetectMultiBackend(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(</a:t>
            </a:r>
            <a:r>
              <a:rPr lang="zh-TW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DetectionModel(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(</a:t>
            </a:r>
            <a:r>
              <a:rPr lang="zh-TW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Sequential(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...省略...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(</a:t>
            </a:r>
            <a:r>
              <a:rPr lang="zh-TW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Detect(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(</a:t>
            </a:r>
            <a:r>
              <a:rPr lang="zh-TW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ModuleList(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(0): Conv2d(128, 255, kernel_size=(1, 1), stride=(1, 1))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(1): Conv2d(256, 255, kernel_size=(1, 1), stride=(1, 1))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(</a:t>
            </a:r>
            <a:r>
              <a:rPr lang="zh-TW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Conv2d(512, 255, kernel_size=(1, 1), stride=(1, 1))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1"/>
          <p:cNvSpPr txBox="1"/>
          <p:nvPr/>
        </p:nvSpPr>
        <p:spPr>
          <a:xfrm>
            <a:off x="8008883" y="294815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812" y="2811158"/>
            <a:ext cx="2742974" cy="688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21"/>
          <p:cNvCxnSpPr/>
          <p:nvPr/>
        </p:nvCxnSpPr>
        <p:spPr>
          <a:xfrm>
            <a:off x="3846786" y="3145958"/>
            <a:ext cx="1876097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18" name="Google Shape;3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706" y="4244438"/>
            <a:ext cx="5557938" cy="116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4" name="Google Shape;324;p22"/>
          <p:cNvSpPr txBox="1"/>
          <p:nvPr/>
        </p:nvSpPr>
        <p:spPr>
          <a:xfrm>
            <a:off x="809470" y="376240"/>
            <a:ext cx="7712368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使用 Eigen-CAM 取得模型關注區域</a:t>
            </a:r>
            <a:endParaRPr/>
          </a:p>
        </p:txBody>
      </p:sp>
      <p:sp>
        <p:nvSpPr>
          <p:cNvPr id="325" name="Google Shape;325;p22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2"/>
          <p:cNvSpPr txBox="1"/>
          <p:nvPr/>
        </p:nvSpPr>
        <p:spPr>
          <a:xfrm>
            <a:off x="922023" y="1437069"/>
            <a:ext cx="10431777" cy="1135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執行程式區塊「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4. 使用 Eigen-CAM 取得模型關注區域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」可以看到小狗區域為模型關注度最高的部分：</a:t>
            </a:r>
            <a:endParaRPr/>
          </a:p>
        </p:txBody>
      </p:sp>
      <p:sp>
        <p:nvSpPr>
          <p:cNvPr id="327" name="Google Shape;327;p22"/>
          <p:cNvSpPr txBox="1"/>
          <p:nvPr/>
        </p:nvSpPr>
        <p:spPr>
          <a:xfrm>
            <a:off x="8008883" y="294815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0097" y="2572316"/>
            <a:ext cx="3387355" cy="338735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2"/>
          <p:cNvSpPr txBox="1"/>
          <p:nvPr/>
        </p:nvSpPr>
        <p:spPr>
          <a:xfrm>
            <a:off x="814647" y="354122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646" y="2870768"/>
            <a:ext cx="7772400" cy="284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6" name="Google Shape;336;p23"/>
          <p:cNvSpPr txBox="1"/>
          <p:nvPr>
            <p:ph idx="4294967295" type="title"/>
          </p:nvPr>
        </p:nvSpPr>
        <p:spPr>
          <a:xfrm>
            <a:off x="3634451" y="2322894"/>
            <a:ext cx="8137003" cy="1854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TC"/>
              <a:buNone/>
            </a:pPr>
            <a:r>
              <a:rPr b="1" lang="zh-TW">
                <a:latin typeface="Noto Sans TC"/>
                <a:ea typeface="Noto Sans TC"/>
                <a:cs typeface="Noto Sans TC"/>
                <a:sym typeface="Noto Sans TC"/>
              </a:rPr>
              <a:t>影像切割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2" name="Google Shape;342;p24"/>
          <p:cNvSpPr txBox="1"/>
          <p:nvPr/>
        </p:nvSpPr>
        <p:spPr>
          <a:xfrm>
            <a:off x="809470" y="376240"/>
            <a:ext cx="4557658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Grad-CAM 影像切割</a:t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704940" y="1273744"/>
            <a:ext cx="10281982" cy="87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影像切割 Colab 網址：</a:t>
            </a:r>
            <a:endParaRPr sz="18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https://colab.research.google.com/drive/19kMinJOiq31jHUKfc7rHMjpm1b6IInCe?usp=sharing</a:t>
            </a:r>
            <a:endParaRPr sz="18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45" name="Google Shape;345;p24"/>
          <p:cNvSpPr/>
          <p:nvPr/>
        </p:nvSpPr>
        <p:spPr>
          <a:xfrm flipH="1" rot="10800000">
            <a:off x="6113684" y="5120246"/>
            <a:ext cx="769729" cy="3268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4"/>
          <p:cNvSpPr txBox="1"/>
          <p:nvPr/>
        </p:nvSpPr>
        <p:spPr>
          <a:xfrm>
            <a:off x="1081680" y="2357690"/>
            <a:ext cx="5724644" cy="1135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為什麼模型能將圖像中的稻穗切割出來？</a:t>
            </a:r>
            <a:endParaRPr sz="24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目標：使用熱力圖瞭解模型關注的區域</a:t>
            </a:r>
            <a:endParaRPr/>
          </a:p>
        </p:txBody>
      </p:sp>
      <p:pic>
        <p:nvPicPr>
          <p:cNvPr id="347" name="Google Shape;34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4263" y="3709396"/>
            <a:ext cx="2242308" cy="3012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蔬菜 的圖片&#10;&#10;自動產生的描述" id="348" name="Google Shape;34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0526" y="3709396"/>
            <a:ext cx="2242308" cy="305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4" name="Google Shape;354;p26"/>
          <p:cNvSpPr txBox="1"/>
          <p:nvPr/>
        </p:nvSpPr>
        <p:spPr>
          <a:xfrm>
            <a:off x="809470" y="376240"/>
            <a:ext cx="2906565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載入 U</a:t>
            </a:r>
            <a:r>
              <a:rPr b="1" baseline="30000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2</a:t>
            </a: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-Net</a:t>
            </a:r>
            <a:endParaRPr b="1" sz="3733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55" name="Google Shape;355;p26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922023" y="2252078"/>
            <a:ext cx="7468711" cy="5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執行程式區塊「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2. U²-Net 架構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」載入官方的模型架構</a:t>
            </a:r>
            <a:endParaRPr sz="24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704940" y="1273744"/>
            <a:ext cx="7135287" cy="876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U²-Net 官方的模型架構：</a:t>
            </a:r>
            <a:endParaRPr sz="18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https://github.com/xuebinqin/U-2-Net/blob/master/model/u2net.py</a:t>
            </a:r>
            <a:endParaRPr sz="18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pic>
        <p:nvPicPr>
          <p:cNvPr id="358" name="Google Shape;35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00" y="3139063"/>
            <a:ext cx="7772400" cy="288575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6"/>
          <p:cNvSpPr txBox="1"/>
          <p:nvPr/>
        </p:nvSpPr>
        <p:spPr>
          <a:xfrm>
            <a:off x="4734088" y="6145885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程式碼過長，以下省略…</a:t>
            </a:r>
            <a:endParaRPr sz="18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5" name="Google Shape;365;p25"/>
          <p:cNvSpPr txBox="1"/>
          <p:nvPr/>
        </p:nvSpPr>
        <p:spPr>
          <a:xfrm>
            <a:off x="809470" y="376240"/>
            <a:ext cx="21018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影像切割</a:t>
            </a: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5"/>
          <p:cNvSpPr txBox="1"/>
          <p:nvPr/>
        </p:nvSpPr>
        <p:spPr>
          <a:xfrm>
            <a:off x="922023" y="1437069"/>
            <a:ext cx="103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執行程式區塊「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3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. 下載測試資料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」下載稻穗切割模型權重檔、測試圖片：</a:t>
            </a:r>
            <a:endParaRPr/>
          </a:p>
        </p:txBody>
      </p:sp>
      <p:pic>
        <p:nvPicPr>
          <p:cNvPr id="368" name="Google Shape;3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7452" y="4556718"/>
            <a:ext cx="3077095" cy="1925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3111560"/>
            <a:ext cx="8419478" cy="106142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5"/>
          <p:cNvSpPr txBox="1"/>
          <p:nvPr/>
        </p:nvSpPr>
        <p:spPr>
          <a:xfrm>
            <a:off x="922023" y="2185212"/>
            <a:ext cx="1079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使用「</a:t>
            </a:r>
            <a:r>
              <a:rPr lang="zh-TW" sz="2400">
                <a:solidFill>
                  <a:srgbClr val="0070C0"/>
                </a:solidFill>
                <a:latin typeface="Noto Sans TC"/>
                <a:ea typeface="Noto Sans TC"/>
                <a:cs typeface="Noto Sans TC"/>
                <a:sym typeface="Noto Sans TC"/>
              </a:rPr>
              <a:t>!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gdown </a:t>
            </a:r>
            <a:r>
              <a:rPr lang="zh-TW" sz="24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Google雲端檔案ID </a:t>
            </a:r>
            <a:r>
              <a:rPr lang="zh-TW" sz="2400">
                <a:solidFill>
                  <a:srgbClr val="0070C0"/>
                </a:solidFill>
                <a:latin typeface="Noto Sans TC"/>
                <a:ea typeface="Noto Sans TC"/>
                <a:cs typeface="Noto Sans TC"/>
                <a:sym typeface="Noto Sans TC"/>
              </a:rPr>
              <a:t>-O</a:t>
            </a:r>
            <a:r>
              <a:rPr lang="zh-TW" sz="24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 檔案名稱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」下載本次教學提供的測試資料</a:t>
            </a: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4992350" y="5748301"/>
            <a:ext cx="2415900" cy="365100"/>
          </a:xfrm>
          <a:prstGeom prst="roundRect">
            <a:avLst>
              <a:gd fmla="val 4848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7843094" y="5168631"/>
            <a:ext cx="2442912" cy="879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下載後會存在目前虛擬環境的安料夾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0c2194142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8" name="Google Shape;378;g2b0c2194142_0_0"/>
          <p:cNvSpPr txBox="1"/>
          <p:nvPr/>
        </p:nvSpPr>
        <p:spPr>
          <a:xfrm>
            <a:off x="809495" y="376250"/>
            <a:ext cx="10384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補充：Google 雲端檔案 ID 在哪裡？</a:t>
            </a:r>
            <a:endParaRPr/>
          </a:p>
        </p:txBody>
      </p:sp>
      <p:sp>
        <p:nvSpPr>
          <p:cNvPr id="379" name="Google Shape;379;g2b0c2194142_0_0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0" name="Google Shape;380;g2b0c2194142_0_0"/>
          <p:cNvGrpSpPr/>
          <p:nvPr/>
        </p:nvGrpSpPr>
        <p:grpSpPr>
          <a:xfrm>
            <a:off x="809500" y="1345937"/>
            <a:ext cx="5823154" cy="2726196"/>
            <a:chOff x="809500" y="3522487"/>
            <a:chExt cx="5823154" cy="2726196"/>
          </a:xfrm>
        </p:grpSpPr>
        <p:pic>
          <p:nvPicPr>
            <p:cNvPr id="381" name="Google Shape;381;g2b0c2194142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500" y="3522487"/>
              <a:ext cx="5823154" cy="2726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g2b0c2194142_0_0"/>
            <p:cNvSpPr/>
            <p:nvPr/>
          </p:nvSpPr>
          <p:spPr>
            <a:xfrm>
              <a:off x="4110125" y="5317628"/>
              <a:ext cx="2340000" cy="295500"/>
            </a:xfrm>
            <a:prstGeom prst="roundRect">
              <a:avLst>
                <a:gd fmla="val 32953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g2b0c2194142_0_0"/>
          <p:cNvSpPr txBox="1"/>
          <p:nvPr/>
        </p:nvSpPr>
        <p:spPr>
          <a:xfrm>
            <a:off x="655000" y="4368375"/>
            <a:ext cx="106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https://drive.google.com/file/d/</a:t>
            </a:r>
            <a:r>
              <a:rPr lang="zh-TW" sz="18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1nT-MwchlIFWsxMbpNumn_-rRjWB0YHzl</a:t>
            </a:r>
            <a:r>
              <a:rPr lang="zh-TW" sz="18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/view?usp=drive_link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4" name="Google Shape;384;g2b0c219414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950" y="4837100"/>
            <a:ext cx="4162350" cy="19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b0c2194142_0_0"/>
          <p:cNvSpPr txBox="1"/>
          <p:nvPr/>
        </p:nvSpPr>
        <p:spPr>
          <a:xfrm>
            <a:off x="5943600" y="5370850"/>
            <a:ext cx="480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檔案共享權限要設定「知道連結的人和人」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1" name="Google Shape;391;p27"/>
          <p:cNvSpPr txBox="1"/>
          <p:nvPr/>
        </p:nvSpPr>
        <p:spPr>
          <a:xfrm>
            <a:off x="809470" y="376240"/>
            <a:ext cx="2101857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影像切割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922023" y="1437069"/>
            <a:ext cx="10453503" cy="5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執行程式區塊「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7. 影像切割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」可以使用</a:t>
            </a:r>
            <a:r>
              <a:rPr lang="zh-TW" sz="2400" u="sng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稻穗影像分割模型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得到以下圖片：</a:t>
            </a:r>
            <a:endParaRPr/>
          </a:p>
        </p:txBody>
      </p:sp>
      <p:pic>
        <p:nvPicPr>
          <p:cNvPr id="394" name="Google Shape;3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246" y="2884345"/>
            <a:ext cx="5740161" cy="300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7000" y="2237938"/>
            <a:ext cx="2887200" cy="37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1" name="Google Shape;401;p28"/>
          <p:cNvSpPr txBox="1"/>
          <p:nvPr/>
        </p:nvSpPr>
        <p:spPr>
          <a:xfrm>
            <a:off x="809470" y="376240"/>
            <a:ext cx="5892960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取得模型目標卷積層(CNN)</a:t>
            </a:r>
            <a:endParaRPr b="1" sz="3733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8"/>
          <p:cNvSpPr txBox="1"/>
          <p:nvPr/>
        </p:nvSpPr>
        <p:spPr>
          <a:xfrm>
            <a:off x="922023" y="1437069"/>
            <a:ext cx="10431777" cy="581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如同影像分類、影像辨識的做法，繪製熱力圖提取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最後一層卷積層</a:t>
            </a:r>
            <a:endParaRPr sz="24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404" name="Google Shape;404;p28"/>
          <p:cNvSpPr txBox="1"/>
          <p:nvPr/>
        </p:nvSpPr>
        <p:spPr>
          <a:xfrm>
            <a:off x="5800689" y="2940839"/>
            <a:ext cx="6177397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U2NET(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(stage1): RSU7(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...省略...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(side1): Conv2d(64, 1, kernel_size=(3, 3), stride=(1, 1), padding=(1, 1))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(side2): Conv2d(64, 1, kernel_size=(3, 3), stride=(1, 1), padding=(1, 1))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(side3): Conv2d(128, 1, kernel_size=(3, 3), stride=(1, 1), padding=(1, 1))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(side4): Conv2d(256, 1, kernel_size=(3, 3), stride=(1, 1), padding=(1, 1))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(side5): Conv2d(512, 1, kernel_size=(3, 3), stride=(1, 1), padding=(1, 1))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(side6): Conv2d(512, 1, kernel_size=(3, 3), stride=(1, 1), padding=(1, 1))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</a:t>
            </a:r>
            <a:r>
              <a:rPr lang="zh-TW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outconv</a:t>
            </a: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): Conv2d(6, 1, kernel_size=(1, 1), stride=(1, 1))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8"/>
          <p:cNvSpPr txBox="1"/>
          <p:nvPr/>
        </p:nvSpPr>
        <p:spPr>
          <a:xfrm>
            <a:off x="8008883" y="294815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812" y="3197077"/>
            <a:ext cx="2742974" cy="688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28"/>
          <p:cNvCxnSpPr/>
          <p:nvPr/>
        </p:nvCxnSpPr>
        <p:spPr>
          <a:xfrm>
            <a:off x="3846786" y="3531877"/>
            <a:ext cx="1240603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08" name="Google Shape;4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23" y="4630357"/>
            <a:ext cx="4558280" cy="1135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" name="Google Shape;113;p3"/>
          <p:cNvSpPr txBox="1"/>
          <p:nvPr>
            <p:ph idx="4294967295" type="title"/>
          </p:nvPr>
        </p:nvSpPr>
        <p:spPr>
          <a:xfrm>
            <a:off x="3634451" y="2322894"/>
            <a:ext cx="8137003" cy="1854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TC"/>
              <a:buNone/>
            </a:pPr>
            <a:r>
              <a:rPr b="1" lang="zh-TW">
                <a:latin typeface="Noto Sans TC"/>
                <a:ea typeface="Noto Sans TC"/>
                <a:cs typeface="Noto Sans TC"/>
                <a:sym typeface="Noto Sans TC"/>
              </a:rPr>
              <a:t>1. 模型可視化(Grad-CAM)</a:t>
            </a:r>
            <a:endParaRPr b="1"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4" name="Google Shape;414;p29"/>
          <p:cNvSpPr txBox="1"/>
          <p:nvPr/>
        </p:nvSpPr>
        <p:spPr>
          <a:xfrm>
            <a:off x="809470" y="376240"/>
            <a:ext cx="7845417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定義 GradCAM 損失函數的計算方式</a:t>
            </a:r>
            <a:endParaRPr/>
          </a:p>
        </p:txBody>
      </p:sp>
      <p:sp>
        <p:nvSpPr>
          <p:cNvPr id="415" name="Google Shape;415;p29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9"/>
          <p:cNvSpPr txBox="1"/>
          <p:nvPr/>
        </p:nvSpPr>
        <p:spPr>
          <a:xfrm>
            <a:off x="922023" y="1437069"/>
            <a:ext cx="10431777" cy="1135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程式區塊「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8. 計算梯度與繪製出熱力圖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」中有自訂一個類別是用來計算影像分割的損失函數</a:t>
            </a:r>
            <a:endParaRPr/>
          </a:p>
        </p:txBody>
      </p:sp>
      <p:pic>
        <p:nvPicPr>
          <p:cNvPr id="417" name="Google Shape;4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287" y="3087336"/>
            <a:ext cx="8699425" cy="302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3" name="Google Shape;423;p30"/>
          <p:cNvSpPr txBox="1"/>
          <p:nvPr/>
        </p:nvSpPr>
        <p:spPr>
          <a:xfrm>
            <a:off x="809470" y="376240"/>
            <a:ext cx="7366119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使用 GradCAM 取得模型關注區域</a:t>
            </a: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0"/>
          <p:cNvSpPr txBox="1"/>
          <p:nvPr/>
        </p:nvSpPr>
        <p:spPr>
          <a:xfrm>
            <a:off x="922023" y="1437069"/>
            <a:ext cx="10431777" cy="1135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執行程式區塊「</a:t>
            </a: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8. 計算梯度、使用 Grad-CAM 取得模型關注區域</a:t>
            </a: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」可以看到模型的確有關注到稻米本身：</a:t>
            </a:r>
            <a:endParaRPr/>
          </a:p>
        </p:txBody>
      </p:sp>
      <p:pic>
        <p:nvPicPr>
          <p:cNvPr id="426" name="Google Shape;4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1900" y="2654578"/>
            <a:ext cx="2921988" cy="392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207" y="2654578"/>
            <a:ext cx="6590694" cy="3921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3" name="Google Shape;433;p31"/>
          <p:cNvSpPr txBox="1"/>
          <p:nvPr>
            <p:ph idx="4294967295" type="title"/>
          </p:nvPr>
        </p:nvSpPr>
        <p:spPr>
          <a:xfrm>
            <a:off x="3634451" y="2322894"/>
            <a:ext cx="8137003" cy="1854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TC"/>
              <a:buNone/>
            </a:pPr>
            <a:r>
              <a:rPr b="1" lang="zh-TW">
                <a:latin typeface="Noto Sans TC"/>
                <a:ea typeface="Noto Sans TC"/>
                <a:cs typeface="Noto Sans TC"/>
                <a:sym typeface="Noto Sans TC"/>
              </a:rPr>
              <a:t>3. 參考資料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9" name="Google Shape;439;p32"/>
          <p:cNvSpPr txBox="1"/>
          <p:nvPr/>
        </p:nvSpPr>
        <p:spPr>
          <a:xfrm>
            <a:off x="809470" y="376240"/>
            <a:ext cx="2101857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參考資料</a:t>
            </a: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922023" y="1437069"/>
            <a:ext cx="104319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模型可視化 Grad-CAM GitHub：</a:t>
            </a:r>
            <a:br>
              <a:rPr lang="zh-TW" sz="20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zh-TW" sz="2000" u="sng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https://github.com/jacobgil/pytorch-grad-cam</a:t>
            </a:r>
            <a:endParaRPr sz="20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U2-Net GitHub：</a:t>
            </a:r>
            <a:br>
              <a:rPr lang="zh-TW" sz="20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zh-TW" sz="2000" u="sng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https://github.com/xuebinqin/U-2-Net</a:t>
            </a:r>
            <a:endParaRPr sz="20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EigenCAM  for YOLOv5：</a:t>
            </a:r>
            <a:br>
              <a:rPr lang="zh-TW" sz="20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zh-TW" sz="2000" u="sng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https://jacobgil.github.io/pytorch-gradcam-book/EigenCAM%20for%20YOLO5.html</a:t>
            </a:r>
            <a:endParaRPr sz="20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zh-TW" sz="20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稻穗影像去背模型：</a:t>
            </a:r>
            <a:br>
              <a:rPr lang="zh-TW" sz="20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zh-TW" sz="2000" u="sng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https://aidata.nchu.edu.tw/smarter/nchu/aimodelset/smarter_07_1_1_rprb_20230609_rgmc_v00001</a:t>
            </a:r>
            <a:endParaRPr sz="20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TC"/>
              <a:buChar char="•"/>
            </a:pPr>
            <a:r>
              <a:rPr lang="zh-TW" sz="20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Grad-CAM模型詳細解說：</a:t>
            </a:r>
            <a:endParaRPr sz="20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https://www.youtube.com/watch?v=xc4blb3Oovg</a:t>
            </a:r>
            <a:endParaRPr sz="20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/>
          <p:nvPr/>
        </p:nvSpPr>
        <p:spPr>
          <a:xfrm>
            <a:off x="666751" y="2152651"/>
            <a:ext cx="4527551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413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THE END</a:t>
            </a:r>
            <a:endParaRPr sz="34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3"/>
          <p:cNvSpPr/>
          <p:nvPr/>
        </p:nvSpPr>
        <p:spPr>
          <a:xfrm>
            <a:off x="666751" y="2743201"/>
            <a:ext cx="4527551" cy="1377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400">
                <a:solidFill>
                  <a:srgbClr val="8DC111"/>
                </a:solidFill>
                <a:latin typeface="Noto Sans SC"/>
                <a:ea typeface="Noto Sans SC"/>
                <a:cs typeface="Noto Sans SC"/>
                <a:sym typeface="Noto Sans SC"/>
              </a:rPr>
              <a:t>THANKS</a:t>
            </a:r>
            <a:endParaRPr sz="6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latin typeface="Noto Sans TC"/>
                <a:ea typeface="Noto Sans TC"/>
                <a:cs typeface="Noto Sans TC"/>
                <a:sym typeface="Noto Sans TC"/>
              </a:rPr>
              <a:t>‹#›</a:t>
            </a:fld>
            <a:endParaRPr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960000" y="1377984"/>
            <a:ext cx="6615200" cy="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判斷結果是否合理，進而改善模型</a:t>
            </a:r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1411413" y="1794151"/>
            <a:ext cx="7533419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</a:pPr>
            <a:r>
              <a:rPr lang="zh-TW" sz="21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解釋模型如何做出判斷，就能藉此判斷模型的決策是否合理，進而修正模型， 確保模型的可靠性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960000" y="3135376"/>
            <a:ext cx="6615200" cy="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找出新現象，推論因果關係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1411414" y="3545009"/>
            <a:ext cx="9234151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</a:pPr>
            <a:r>
              <a:rPr b="0" i="0" lang="zh-TW" sz="2133" u="none" cap="none" strike="noStrike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可解釋性能幫助人類從發現新現象，萃取有用的新知識。</a:t>
            </a:r>
            <a:endParaRPr b="0" i="0" sz="2133" u="none" cap="none" strike="noStrike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</a:pPr>
            <a:r>
              <a:rPr b="0" i="0" lang="zh-TW" sz="2133" u="none" cap="none" strike="noStrike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由觀察到的相關性中產生假設，再藉實證科學的驗證來推論因果關係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960000" y="4886234"/>
            <a:ext cx="6615200" cy="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符合法規規範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1411413" y="5295867"/>
            <a:ext cx="8300541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</a:pPr>
            <a:r>
              <a:rPr b="0" i="0" lang="zh-TW" sz="2133" u="none" cap="none" strike="noStrike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歐盟通過 GDPR 法案「透明處理原則」賦予民眾有權要求解釋、拒絕使用的權力。因此，可解釋 AI 有迫切的需求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809470" y="376240"/>
            <a:ext cx="4019049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可解釋性模型優點</a:t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idx="1" type="body"/>
          </p:nvPr>
        </p:nvSpPr>
        <p:spPr>
          <a:xfrm>
            <a:off x="842682" y="1350673"/>
            <a:ext cx="10962325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>
                <a:latin typeface="Noto Sans TC"/>
                <a:ea typeface="Noto Sans TC"/>
                <a:cs typeface="Noto Sans TC"/>
                <a:sym typeface="Noto Sans TC"/>
              </a:rPr>
              <a:t>是一種用於視覺解釋深度學習模型的技術，特別是在卷積神經網絡（CNN）</a:t>
            </a:r>
            <a:endParaRPr sz="2400"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>
                <a:latin typeface="Noto Sans TC"/>
                <a:ea typeface="Noto Sans TC"/>
                <a:cs typeface="Noto Sans TC"/>
                <a:sym typeface="Noto Sans TC"/>
              </a:rPr>
              <a:t>主要目的是可視化深度學習模型在圖像分類任務中的注意力，幫助使用者理解模型為何做出特定的預測</a:t>
            </a:r>
            <a:endParaRPr/>
          </a:p>
        </p:txBody>
      </p:sp>
      <p:sp>
        <p:nvSpPr>
          <p:cNvPr id="132" name="Google Shape;1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201" y="3361027"/>
            <a:ext cx="7366428" cy="288281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809470" y="376240"/>
            <a:ext cx="2531462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Grad-CAM</a:t>
            </a:r>
            <a:endParaRPr b="1" sz="3733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1" name="Google Shape;141;p6"/>
          <p:cNvSpPr txBox="1"/>
          <p:nvPr/>
        </p:nvSpPr>
        <p:spPr>
          <a:xfrm>
            <a:off x="809470" y="376240"/>
            <a:ext cx="4557658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Grad-CAM 影像分類</a:t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5570" y="1580154"/>
            <a:ext cx="2971795" cy="202543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/>
          <p:nvPr/>
        </p:nvSpPr>
        <p:spPr>
          <a:xfrm>
            <a:off x="4651901" y="3602568"/>
            <a:ext cx="1169595" cy="4965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9977" y="4102179"/>
            <a:ext cx="3104006" cy="225417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/>
          <p:nvPr/>
        </p:nvSpPr>
        <p:spPr>
          <a:xfrm>
            <a:off x="9536251" y="3620029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貓或狗？</a:t>
            </a:r>
            <a:endParaRPr/>
          </a:p>
        </p:txBody>
      </p:sp>
      <p:pic>
        <p:nvPicPr>
          <p:cNvPr descr="Neural network - Free technology icons" id="147" name="Google Shape;14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6032" y="2885973"/>
            <a:ext cx="1941007" cy="194100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8411575" y="3608182"/>
            <a:ext cx="946534" cy="4965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6543301" y="4998431"/>
            <a:ext cx="11464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AI 模型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809470" y="376240"/>
            <a:ext cx="4557658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Grad-CAM 物件偵測</a:t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758" y="2322556"/>
            <a:ext cx="3584033" cy="27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0529" y="2387726"/>
            <a:ext cx="3415713" cy="256002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4224327" y="3618896"/>
            <a:ext cx="818265" cy="4965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ural network - Free technology icons" id="160" name="Google Shape;16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7984" y="2893716"/>
            <a:ext cx="1941007" cy="194100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/>
          <p:nvPr/>
        </p:nvSpPr>
        <p:spPr>
          <a:xfrm>
            <a:off x="7354383" y="3615926"/>
            <a:ext cx="818265" cy="4965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5625253" y="5045581"/>
            <a:ext cx="11464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AI 模型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809470" y="376240"/>
            <a:ext cx="4557658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733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Grad-CAM 影像切割</a:t>
            </a:r>
            <a:endParaRPr/>
          </a:p>
        </p:txBody>
      </p:sp>
      <p:sp>
        <p:nvSpPr>
          <p:cNvPr id="169" name="Google Shape;169;p8"/>
          <p:cNvSpPr/>
          <p:nvPr/>
        </p:nvSpPr>
        <p:spPr>
          <a:xfrm>
            <a:off x="601876" y="406869"/>
            <a:ext cx="72000" cy="5400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456" y="2002956"/>
            <a:ext cx="2671582" cy="35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>
            <a:off x="4224327" y="3618896"/>
            <a:ext cx="818265" cy="4965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eural network - Free technology icons" id="172" name="Google Shape;1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7984" y="2893716"/>
            <a:ext cx="1941007" cy="194100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7354383" y="3615926"/>
            <a:ext cx="818265" cy="49658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5625253" y="5045581"/>
            <a:ext cx="11464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AI 模型</a:t>
            </a:r>
            <a:endParaRPr/>
          </a:p>
        </p:txBody>
      </p:sp>
      <p:pic>
        <p:nvPicPr>
          <p:cNvPr id="175" name="Google Shape;17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9925" y="2006913"/>
            <a:ext cx="2887200" cy="37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1" name="Google Shape;181;p9"/>
          <p:cNvSpPr txBox="1"/>
          <p:nvPr>
            <p:ph idx="4294967295" type="title"/>
          </p:nvPr>
        </p:nvSpPr>
        <p:spPr>
          <a:xfrm>
            <a:off x="3634451" y="2322894"/>
            <a:ext cx="8137003" cy="1854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TC"/>
              <a:buNone/>
            </a:pPr>
            <a:r>
              <a:rPr b="1" lang="zh-TW">
                <a:latin typeface="Noto Sans TC"/>
                <a:ea typeface="Noto Sans TC"/>
                <a:cs typeface="Noto Sans TC"/>
                <a:sym typeface="Noto Sans TC"/>
              </a:rPr>
              <a:t>2. 實作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2024-01-03T17:55:54Z</dcterms:created>
  <dc:creator>薇 陳</dc:creator>
</cp:coreProperties>
</file>